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1pPr>
    <a:lvl2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2pPr>
    <a:lvl3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3pPr>
    <a:lvl4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4pPr>
    <a:lvl5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5pPr>
    <a:lvl6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6pPr>
    <a:lvl7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7pPr>
    <a:lvl8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8pPr>
    <a:lvl9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rgbClr val="375A7D"/>
          </a:solidFill>
        </a:fill>
      </a:tcStyle>
    </a:wholeTbl>
    <a:band2H>
      <a:tcTxStyle b="def" i="def"/>
      <a:tcStyle>
        <a:tcBdr/>
        <a:fill>
          <a:solidFill>
            <a:srgbClr val="3B749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rgbClr val="53D5FD"/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53D5FD"/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53D5FD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A0A0A">
              <a:alpha val="92000"/>
            </a:srgbClr>
          </a:solidFill>
        </a:fill>
      </a:tcStyle>
    </a:band2H>
    <a:firstCo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635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EDFF">
              <a:alpha val="24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2">
              <a:satOff val="-5186"/>
              <a:lumOff val="-12389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satOff val="-5186"/>
              <a:lumOff val="-2840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D6D6D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080">
              <a:alpha val="3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41B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D26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chemeClr val="accent2">
            <a:satOff val="44164"/>
            <a:lumOff val="14231"/>
          </a:schemeClr>
        </a:fontRef>
        <a:schemeClr val="accent2">
          <a:satOff val="44164"/>
          <a:lumOff val="14231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5" name="Shape 15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31900" y="6032500"/>
            <a:ext cx="21907500" cy="3124200"/>
          </a:xfrm>
          <a:prstGeom prst="rect">
            <a:avLst/>
          </a:prstGeom>
        </p:spPr>
        <p:txBody>
          <a:bodyPr/>
          <a:lstStyle>
            <a:lvl1pPr>
              <a:defRPr spc="1375" sz="86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31900" y="4775200"/>
            <a:ext cx="21907500" cy="1244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lluminated tent on a snowy mountaintop at dusk"/>
          <p:cNvSpPr/>
          <p:nvPr>
            <p:ph type="pic" idx="21"/>
          </p:nvPr>
        </p:nvSpPr>
        <p:spPr>
          <a:xfrm>
            <a:off x="0" y="-1587500"/>
            <a:ext cx="24383997" cy="168597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31900" y="1409700"/>
            <a:ext cx="21907500" cy="2057400"/>
          </a:xfrm>
          <a:prstGeom prst="rect">
            <a:avLst/>
          </a:prstGeom>
        </p:spPr>
        <p:txBody>
          <a:bodyPr/>
          <a:lstStyle>
            <a:lvl1pPr>
              <a:defRPr spc="1375" sz="8600"/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31900" y="698500"/>
            <a:ext cx="219075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cks in a calm lake with mountains in the background at dusk"/>
          <p:cNvSpPr/>
          <p:nvPr>
            <p:ph type="pic" idx="21"/>
          </p:nvPr>
        </p:nvSpPr>
        <p:spPr>
          <a:xfrm>
            <a:off x="0" y="2680692"/>
            <a:ext cx="24434800" cy="1330786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1" name="Title Text"/>
          <p:cNvSpPr txBox="1"/>
          <p:nvPr>
            <p:ph type="title"/>
          </p:nvPr>
        </p:nvSpPr>
        <p:spPr>
          <a:xfrm>
            <a:off x="1231900" y="1409700"/>
            <a:ext cx="21907500" cy="2057400"/>
          </a:xfrm>
          <a:prstGeom prst="rect">
            <a:avLst/>
          </a:prstGeom>
        </p:spPr>
        <p:txBody>
          <a:bodyPr/>
          <a:lstStyle>
            <a:lvl1pPr>
              <a:defRPr spc="1375" sz="8600"/>
            </a:lvl1pPr>
          </a:lstStyle>
          <a:p>
            <a:pPr/>
            <a:r>
              <a:t>Title Text</a:t>
            </a:r>
          </a:p>
        </p:txBody>
      </p:sp>
      <p:sp>
        <p:nvSpPr>
          <p:cNvPr id="32" name="Body Level One…"/>
          <p:cNvSpPr txBox="1"/>
          <p:nvPr>
            <p:ph type="body" sz="quarter" idx="1"/>
          </p:nvPr>
        </p:nvSpPr>
        <p:spPr>
          <a:xfrm>
            <a:off x="1231900" y="698500"/>
            <a:ext cx="219075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ClrTx/>
              <a:buSzTx/>
              <a:buNone/>
              <a:defRPr cap="all" spc="512" sz="32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xfrm>
            <a:off x="1231900" y="5295900"/>
            <a:ext cx="21907500" cy="3124200"/>
          </a:xfrm>
          <a:prstGeom prst="rect">
            <a:avLst/>
          </a:prstGeom>
        </p:spPr>
        <p:txBody>
          <a:bodyPr anchor="ctr"/>
          <a:lstStyle>
            <a:lvl1pPr>
              <a:defRPr spc="1375" sz="8600"/>
            </a:lvl1pPr>
          </a:lstStyle>
          <a:p>
            <a:pPr/>
            <a:r>
              <a:t>Title Text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Icy lake with snow-covered mountains in the background "/>
          <p:cNvSpPr/>
          <p:nvPr>
            <p:ph type="pic" idx="21"/>
          </p:nvPr>
        </p:nvSpPr>
        <p:spPr>
          <a:xfrm>
            <a:off x="11299229" y="-38100"/>
            <a:ext cx="13756503" cy="1377348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9" name="Title Text"/>
          <p:cNvSpPr txBox="1"/>
          <p:nvPr>
            <p:ph type="title"/>
          </p:nvPr>
        </p:nvSpPr>
        <p:spPr>
          <a:xfrm>
            <a:off x="1028700" y="6057900"/>
            <a:ext cx="10147300" cy="4191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sz="quarter" idx="1"/>
          </p:nvPr>
        </p:nvSpPr>
        <p:spPr>
          <a:xfrm>
            <a:off x="1028700" y="4813300"/>
            <a:ext cx="10147300" cy="1244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0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Icy lake with snow-covered mountains in the background "/>
          <p:cNvSpPr/>
          <p:nvPr>
            <p:ph type="pic" idx="21"/>
          </p:nvPr>
        </p:nvSpPr>
        <p:spPr>
          <a:xfrm>
            <a:off x="11303000" y="-38100"/>
            <a:ext cx="13756502" cy="1377348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244600" y="863600"/>
            <a:ext cx="9525000" cy="2603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244600" y="3962400"/>
            <a:ext cx="9525000" cy="8521700"/>
          </a:xfrm>
          <a:prstGeom prst="rect">
            <a:avLst/>
          </a:prstGeom>
        </p:spPr>
        <p:txBody>
          <a:bodyPr/>
          <a:lstStyle>
            <a:lvl1pPr marL="546100" indent="-546100">
              <a:spcBef>
                <a:spcPts val="4500"/>
              </a:spcBef>
              <a:defRPr sz="4200"/>
            </a:lvl1pPr>
            <a:lvl2pPr marL="1092200" indent="-546100">
              <a:spcBef>
                <a:spcPts val="4500"/>
              </a:spcBef>
              <a:defRPr sz="4200"/>
            </a:lvl2pPr>
            <a:lvl3pPr marL="1638300" indent="-546100">
              <a:spcBef>
                <a:spcPts val="4500"/>
              </a:spcBef>
              <a:defRPr sz="4200"/>
            </a:lvl3pPr>
            <a:lvl4pPr marL="2184400" indent="-546100">
              <a:spcBef>
                <a:spcPts val="4500"/>
              </a:spcBef>
              <a:defRPr sz="4200"/>
            </a:lvl4pPr>
            <a:lvl5pPr marL="2730500" indent="-546100">
              <a:spcBef>
                <a:spcPts val="4500"/>
              </a:spcBef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xfrm>
            <a:off x="1244600" y="863600"/>
            <a:ext cx="9525000" cy="2603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sz="half" idx="1"/>
          </p:nvPr>
        </p:nvSpPr>
        <p:spPr>
          <a:xfrm>
            <a:off x="1244600" y="3962400"/>
            <a:ext cx="9525000" cy="8521700"/>
          </a:xfrm>
          <a:prstGeom prst="rect">
            <a:avLst/>
          </a:prstGeom>
        </p:spPr>
        <p:txBody>
          <a:bodyPr/>
          <a:lstStyle>
            <a:lvl1pPr marL="546100" indent="-546100">
              <a:spcBef>
                <a:spcPts val="4500"/>
              </a:spcBef>
              <a:defRPr sz="4200"/>
            </a:lvl1pPr>
            <a:lvl2pPr marL="1092200" indent="-546100">
              <a:spcBef>
                <a:spcPts val="4500"/>
              </a:spcBef>
              <a:defRPr sz="4200"/>
            </a:lvl2pPr>
            <a:lvl3pPr marL="1638300" indent="-546100">
              <a:spcBef>
                <a:spcPts val="4500"/>
              </a:spcBef>
              <a:defRPr sz="4200"/>
            </a:lvl3pPr>
            <a:lvl4pPr marL="2184400" indent="-546100">
              <a:spcBef>
                <a:spcPts val="4500"/>
              </a:spcBef>
              <a:defRPr sz="4200"/>
            </a:lvl4pPr>
            <a:lvl5pPr marL="2730500" indent="-546100">
              <a:spcBef>
                <a:spcPts val="4500"/>
              </a:spcBef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Text"/>
          <p:cNvSpPr txBox="1"/>
          <p:nvPr>
            <p:ph type="title"/>
          </p:nvPr>
        </p:nvSpPr>
        <p:spPr>
          <a:xfrm>
            <a:off x="1244600" y="863600"/>
            <a:ext cx="9702800" cy="2603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5" name="Body Level One…"/>
          <p:cNvSpPr txBox="1"/>
          <p:nvPr>
            <p:ph type="body" sz="half" idx="1"/>
          </p:nvPr>
        </p:nvSpPr>
        <p:spPr>
          <a:xfrm>
            <a:off x="1244600" y="3962400"/>
            <a:ext cx="9702800" cy="8521700"/>
          </a:xfrm>
          <a:prstGeom prst="rect">
            <a:avLst/>
          </a:prstGeom>
        </p:spPr>
        <p:txBody>
          <a:bodyPr/>
          <a:lstStyle>
            <a:lvl1pPr marL="546100" indent="-546100">
              <a:spcBef>
                <a:spcPts val="4500"/>
              </a:spcBef>
              <a:defRPr sz="4200"/>
            </a:lvl1pPr>
            <a:lvl2pPr marL="1092200" indent="-546100">
              <a:spcBef>
                <a:spcPts val="4500"/>
              </a:spcBef>
              <a:defRPr sz="4200"/>
            </a:lvl2pPr>
            <a:lvl3pPr marL="1638300" indent="-546100">
              <a:spcBef>
                <a:spcPts val="4500"/>
              </a:spcBef>
              <a:defRPr sz="4200"/>
            </a:lvl3pPr>
            <a:lvl4pPr marL="2184400" indent="-546100">
              <a:spcBef>
                <a:spcPts val="4500"/>
              </a:spcBef>
              <a:defRPr sz="4200"/>
            </a:lvl4pPr>
            <a:lvl5pPr marL="2730500" indent="-546100">
              <a:spcBef>
                <a:spcPts val="4500"/>
              </a:spcBef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Body Level One…"/>
          <p:cNvSpPr txBox="1"/>
          <p:nvPr>
            <p:ph type="body" idx="1"/>
          </p:nvPr>
        </p:nvSpPr>
        <p:spPr>
          <a:xfrm>
            <a:off x="1231900" y="2133600"/>
            <a:ext cx="21907500" cy="94488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lluminated tent on a snowy mountaintop at dusk"/>
          <p:cNvSpPr/>
          <p:nvPr>
            <p:ph type="pic" sz="half" idx="21"/>
          </p:nvPr>
        </p:nvSpPr>
        <p:spPr>
          <a:xfrm>
            <a:off x="11907501" y="5275274"/>
            <a:ext cx="12700001" cy="8781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2" name="Icy lake with snow-covered mountains in the background "/>
          <p:cNvSpPr/>
          <p:nvPr>
            <p:ph type="pic" idx="22"/>
          </p:nvPr>
        </p:nvSpPr>
        <p:spPr>
          <a:xfrm>
            <a:off x="12192000" y="-2387600"/>
            <a:ext cx="12192000" cy="1220705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Silhouette of a hiker standing on a rock overlooking the water and watching the sunset"/>
          <p:cNvSpPr/>
          <p:nvPr>
            <p:ph type="pic" idx="23"/>
          </p:nvPr>
        </p:nvSpPr>
        <p:spPr>
          <a:xfrm>
            <a:off x="-254000" y="-4025900"/>
            <a:ext cx="33642300" cy="1892538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–Johnny Appleseed"/>
          <p:cNvSpPr txBox="1"/>
          <p:nvPr>
            <p:ph type="body" sz="quarter" idx="21"/>
          </p:nvPr>
        </p:nvSpPr>
        <p:spPr>
          <a:xfrm>
            <a:off x="2374900" y="8991600"/>
            <a:ext cx="19621500" cy="6604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22" name="“Type a quote here.”"/>
          <p:cNvSpPr txBox="1"/>
          <p:nvPr>
            <p:ph type="body" sz="quarter" idx="22"/>
          </p:nvPr>
        </p:nvSpPr>
        <p:spPr>
          <a:xfrm>
            <a:off x="2374900" y="5999360"/>
            <a:ext cx="19621500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–Johnny Appleseed"/>
          <p:cNvSpPr txBox="1"/>
          <p:nvPr>
            <p:ph type="body" sz="quarter" idx="21"/>
          </p:nvPr>
        </p:nvSpPr>
        <p:spPr>
          <a:xfrm>
            <a:off x="2374900" y="4165600"/>
            <a:ext cx="19621500" cy="660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512" sz="3200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31" name="“Type a quote here.”"/>
          <p:cNvSpPr txBox="1"/>
          <p:nvPr>
            <p:ph type="body" sz="quarter" idx="22"/>
          </p:nvPr>
        </p:nvSpPr>
        <p:spPr>
          <a:xfrm>
            <a:off x="2374900" y="1917700"/>
            <a:ext cx="19621500" cy="965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32" name="Rocks in a calm lake with mountains in the background at dusk"/>
          <p:cNvSpPr/>
          <p:nvPr>
            <p:ph type="pic" idx="23"/>
          </p:nvPr>
        </p:nvSpPr>
        <p:spPr>
          <a:xfrm>
            <a:off x="-76200" y="3950692"/>
            <a:ext cx="24536400" cy="1336319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Illuminated tent on a snowy mountaintop at dusk"/>
          <p:cNvSpPr/>
          <p:nvPr>
            <p:ph type="pic" idx="21"/>
          </p:nvPr>
        </p:nvSpPr>
        <p:spPr>
          <a:xfrm>
            <a:off x="0" y="-1587500"/>
            <a:ext cx="24383997" cy="168597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231900" y="863600"/>
            <a:ext cx="21907500" cy="200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231900" y="2844800"/>
            <a:ext cx="21907500" cy="944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0793" y="13049250"/>
            <a:ext cx="431293" cy="5207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992" strike="noStrike" sz="62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5000" u="none"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Financial advice for growing your farm busines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Financial advice for growing your farm business</a:t>
            </a:r>
          </a:p>
        </p:txBody>
      </p:sp>
      <p:sp>
        <p:nvSpPr>
          <p:cNvPr id="158" name="Christine arezzi…"/>
          <p:cNvSpPr txBox="1"/>
          <p:nvPr>
            <p:ph type="subTitle" sz="quarter" idx="1"/>
          </p:nvPr>
        </p:nvSpPr>
        <p:spPr>
          <a:xfrm>
            <a:off x="1508205" y="10278293"/>
            <a:ext cx="21907501" cy="1244601"/>
          </a:xfrm>
          <a:prstGeom prst="rect">
            <a:avLst/>
          </a:prstGeom>
        </p:spPr>
        <p:txBody>
          <a:bodyPr/>
          <a:lstStyle/>
          <a:p>
            <a:pPr defTabSz="404495">
              <a:defRPr spc="352" sz="2205">
                <a:solidFill>
                  <a:srgbClr val="B0BAFB"/>
                </a:solidFill>
              </a:defRPr>
            </a:pPr>
            <a:r>
              <a:t>Christine arezzi</a:t>
            </a:r>
          </a:p>
          <a:p>
            <a:pPr defTabSz="404495">
              <a:defRPr spc="352" sz="2205">
                <a:solidFill>
                  <a:srgbClr val="B0BAFB"/>
                </a:solidFill>
              </a:defRPr>
            </a:pPr>
            <a:r>
              <a:t>professional financial advisor</a:t>
            </a:r>
          </a:p>
          <a:p>
            <a:pPr defTabSz="404495">
              <a:defRPr spc="352" sz="2205">
                <a:solidFill>
                  <a:srgbClr val="B0BAFB"/>
                </a:solidFill>
              </a:defRPr>
            </a:pPr>
            <a:r>
              <a:t>lavender farmer, Bluewater lavender farm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Agenda"/>
          <p:cNvSpPr txBox="1"/>
          <p:nvPr>
            <p:ph type="title"/>
          </p:nvPr>
        </p:nvSpPr>
        <p:spPr>
          <a:xfrm>
            <a:off x="909543" y="1018266"/>
            <a:ext cx="21907501" cy="2057401"/>
          </a:xfrm>
          <a:prstGeom prst="rect">
            <a:avLst/>
          </a:prstGeom>
        </p:spPr>
        <p:txBody>
          <a:bodyPr/>
          <a:lstStyle/>
          <a:p>
            <a:pPr/>
            <a:r>
              <a:t>Agenda</a:t>
            </a:r>
          </a:p>
        </p:txBody>
      </p:sp>
      <p:pic>
        <p:nvPicPr>
          <p:cNvPr id="161" name="IMG_4133.jpeg" descr="IMG_4133.jpeg"/>
          <p:cNvPicPr>
            <a:picLocks noChangeAspect="1"/>
          </p:cNvPicPr>
          <p:nvPr/>
        </p:nvPicPr>
        <p:blipFill>
          <a:blip r:embed="rId2">
            <a:extLst/>
          </a:blip>
          <a:srcRect l="0" t="0" r="29545" b="0"/>
          <a:stretch>
            <a:fillRect/>
          </a:stretch>
        </p:blipFill>
        <p:spPr>
          <a:xfrm>
            <a:off x="6995429" y="-61318"/>
            <a:ext cx="7312399" cy="13838564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Growing Sustainably…"/>
          <p:cNvSpPr txBox="1"/>
          <p:nvPr/>
        </p:nvSpPr>
        <p:spPr>
          <a:xfrm>
            <a:off x="14592237" y="2198539"/>
            <a:ext cx="8951977" cy="830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000"/>
            </a:pPr>
            <a:r>
              <a:t>Growing Sustainably</a:t>
            </a:r>
          </a:p>
          <a:p>
            <a:pPr>
              <a:defRPr sz="6000"/>
            </a:pPr>
            <a:r>
              <a:t>Understanding Financing</a:t>
            </a:r>
          </a:p>
          <a:p>
            <a:pPr>
              <a:defRPr sz="6000"/>
            </a:pPr>
            <a:r>
              <a:t>Smart Decisions</a:t>
            </a:r>
          </a:p>
          <a:p>
            <a:pPr>
              <a:defRPr sz="6000"/>
            </a:pPr>
            <a:r>
              <a:t>Building Revenue Streams</a:t>
            </a:r>
          </a:p>
          <a:p>
            <a:pPr>
              <a:defRPr sz="6000"/>
            </a:pPr>
            <a:r>
              <a:t>Scaling Labour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rowth st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Growth stages</a:t>
            </a:r>
          </a:p>
        </p:txBody>
      </p:sp>
      <p:sp>
        <p:nvSpPr>
          <p:cNvPr id="165" name="Small Scale: 1-5 acres, owner-operated, limited equipment, farmers markets + online + on-farm sales…"/>
          <p:cNvSpPr txBox="1"/>
          <p:nvPr>
            <p:ph type="body" sz="half" idx="1"/>
          </p:nvPr>
        </p:nvSpPr>
        <p:spPr>
          <a:xfrm>
            <a:off x="738039" y="2972303"/>
            <a:ext cx="9525001" cy="8521701"/>
          </a:xfrm>
          <a:prstGeom prst="rect">
            <a:avLst/>
          </a:prstGeom>
        </p:spPr>
        <p:txBody>
          <a:bodyPr/>
          <a:lstStyle/>
          <a:p>
            <a:pPr marL="524255" indent="-524255" defTabSz="792479">
              <a:spcBef>
                <a:spcPts val="4300"/>
              </a:spcBef>
              <a:defRPr sz="4032"/>
            </a:pPr>
            <a:r>
              <a:t>Small Scale: 1-5 acres, owner-operated, limited equipment, farmers markets + online + on-farm sales</a:t>
            </a:r>
          </a:p>
          <a:p>
            <a:pPr marL="524255" indent="-524255" defTabSz="792479">
              <a:spcBef>
                <a:spcPts val="4300"/>
              </a:spcBef>
              <a:defRPr sz="4032"/>
            </a:pPr>
            <a:r>
              <a:t>Medium Scale: 5-20 acres, some hired help, mechanized harvesting/processing, wholesale + retail + agritourism</a:t>
            </a:r>
          </a:p>
          <a:p>
            <a:pPr marL="524255" indent="-524255" defTabSz="792479">
              <a:spcBef>
                <a:spcPts val="4300"/>
              </a:spcBef>
              <a:defRPr sz="4032"/>
            </a:pPr>
            <a:r>
              <a:t>Large Scale: 20+ acres, full staff, dedicated retail location, strong brand, wholesale contracts + agritourism</a:t>
            </a:r>
          </a:p>
        </p:txBody>
      </p:sp>
      <p:pic>
        <p:nvPicPr>
          <p:cNvPr id="166" name="IMG_4861.jpeg" descr="IMG_486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1405" y="2972303"/>
            <a:ext cx="12920368" cy="8521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eparate personal and business finances…"/>
          <p:cNvSpPr txBox="1"/>
          <p:nvPr>
            <p:ph type="body" idx="1"/>
          </p:nvPr>
        </p:nvSpPr>
        <p:spPr>
          <a:xfrm>
            <a:off x="2198970" y="2133600"/>
            <a:ext cx="21907501" cy="9448800"/>
          </a:xfrm>
          <a:prstGeom prst="rect">
            <a:avLst/>
          </a:prstGeom>
        </p:spPr>
        <p:txBody>
          <a:bodyPr/>
          <a:lstStyle/>
          <a:p>
            <a:pPr/>
            <a:r>
              <a:t>Separate personal and business finances</a:t>
            </a:r>
          </a:p>
          <a:p>
            <a:pPr/>
            <a:r>
              <a:t>Track all expenses</a:t>
            </a:r>
          </a:p>
          <a:p>
            <a:pPr/>
            <a:r>
              <a:t>Know your true profit margins</a:t>
            </a:r>
          </a:p>
          <a:p>
            <a:pPr/>
            <a:r>
              <a:t>Build a cash reserve (minimum 3-6 months)</a:t>
            </a:r>
          </a:p>
        </p:txBody>
      </p:sp>
      <p:sp>
        <p:nvSpPr>
          <p:cNvPr id="169" name="Financial foundations for all stages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Financial foundations for all stages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Understanding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Understanding</a:t>
            </a:r>
          </a:p>
          <a:p>
            <a:pPr/>
            <a:r>
              <a:t>Credit and debt</a:t>
            </a:r>
          </a:p>
        </p:txBody>
      </p:sp>
      <p:sp>
        <p:nvSpPr>
          <p:cNvPr id="172" name="Good Debt: Generates revenue, increases efficiency, scales production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Good Debt: Generates revenue, increases efficiency, scales production</a:t>
            </a:r>
          </a:p>
          <a:p>
            <a:pPr/>
            <a:r>
              <a:t>Bad Debt: Funds non-essential expenses, doesn’t increase income, high-interest with no return on investment</a:t>
            </a:r>
          </a:p>
          <a:p>
            <a:pPr/>
            <a:r>
              <a:t>Rule: Only take on debt that increases future cash flow</a:t>
            </a:r>
          </a:p>
        </p:txBody>
      </p:sp>
      <p:pic>
        <p:nvPicPr>
          <p:cNvPr id="173" name="IMG_4862.jpeg" descr="IMG_486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87094" y="1365234"/>
            <a:ext cx="7434495" cy="109601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redit cards…"/>
          <p:cNvSpPr txBox="1"/>
          <p:nvPr>
            <p:ph type="title"/>
          </p:nvPr>
        </p:nvSpPr>
        <p:spPr>
          <a:xfrm>
            <a:off x="1857617" y="5067803"/>
            <a:ext cx="10147301" cy="4191001"/>
          </a:xfrm>
          <a:prstGeom prst="rect">
            <a:avLst/>
          </a:prstGeom>
        </p:spPr>
        <p:txBody>
          <a:bodyPr/>
          <a:lstStyle/>
          <a:p>
            <a:pPr defTabSz="495300">
              <a:defRPr spc="595" sz="3720"/>
            </a:pPr>
            <a:r>
              <a:t>Credit cards</a:t>
            </a:r>
          </a:p>
          <a:p>
            <a:pPr defTabSz="495300">
              <a:defRPr spc="595" sz="3720"/>
            </a:pPr>
            <a:r>
              <a:t>Term loans</a:t>
            </a:r>
          </a:p>
          <a:p>
            <a:pPr defTabSz="495300">
              <a:defRPr spc="595" sz="3720"/>
            </a:pPr>
            <a:r>
              <a:t>Lines of credit</a:t>
            </a:r>
          </a:p>
          <a:p>
            <a:pPr defTabSz="495300">
              <a:defRPr spc="595" sz="3720"/>
            </a:pPr>
            <a:r>
              <a:t>Agricultural loans</a:t>
            </a:r>
          </a:p>
          <a:p>
            <a:pPr defTabSz="495300">
              <a:defRPr spc="595" sz="3720"/>
            </a:pPr>
            <a:r>
              <a:t>Reverse mortgages</a:t>
            </a:r>
          </a:p>
          <a:p>
            <a:pPr defTabSz="495300">
              <a:defRPr spc="595" sz="3720"/>
            </a:pPr>
          </a:p>
        </p:txBody>
      </p:sp>
      <p:sp>
        <p:nvSpPr>
          <p:cNvPr id="176" name="Types of financing"/>
          <p:cNvSpPr txBox="1"/>
          <p:nvPr>
            <p:ph type="body" sz="quarter" idx="1"/>
          </p:nvPr>
        </p:nvSpPr>
        <p:spPr>
          <a:xfrm>
            <a:off x="1035050" y="3178489"/>
            <a:ext cx="10147300" cy="1244601"/>
          </a:xfrm>
          <a:prstGeom prst="rect">
            <a:avLst/>
          </a:prstGeom>
        </p:spPr>
        <p:txBody>
          <a:bodyPr/>
          <a:lstStyle/>
          <a:p>
            <a:pPr/>
            <a:r>
              <a:t>Types of financing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redit car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Credit cards</a:t>
            </a:r>
          </a:p>
        </p:txBody>
      </p:sp>
      <p:sp>
        <p:nvSpPr>
          <p:cNvPr id="179" name="Pros: easy to access, useful for short-term expenses…"/>
          <p:cNvSpPr txBox="1"/>
          <p:nvPr>
            <p:ph type="body" sz="half" idx="1"/>
          </p:nvPr>
        </p:nvSpPr>
        <p:spPr>
          <a:xfrm>
            <a:off x="1014345" y="2584450"/>
            <a:ext cx="9525001" cy="8521700"/>
          </a:xfrm>
          <a:prstGeom prst="rect">
            <a:avLst/>
          </a:prstGeom>
        </p:spPr>
        <p:txBody>
          <a:bodyPr/>
          <a:lstStyle/>
          <a:p>
            <a:pPr/>
            <a:r>
              <a:t>Pros: easy to access, useful for short-term expenses</a:t>
            </a:r>
          </a:p>
          <a:p>
            <a:pPr/>
            <a:r>
              <a:t>Cons: high interest, dangerous for long-term debt</a:t>
            </a:r>
          </a:p>
          <a:p>
            <a:pPr/>
            <a:r>
              <a:t>Best for: supplies, emergency repairs</a:t>
            </a:r>
          </a:p>
        </p:txBody>
      </p:sp>
      <p:pic>
        <p:nvPicPr>
          <p:cNvPr id="180" name="IMG_4871.jpeg" descr="IMG_487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71307" y="2432050"/>
            <a:ext cx="8788401" cy="8851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rm loa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Term loans</a:t>
            </a:r>
          </a:p>
        </p:txBody>
      </p:sp>
      <p:sp>
        <p:nvSpPr>
          <p:cNvPr id="183" name="Pros: lower interest, predictable payments…"/>
          <p:cNvSpPr txBox="1"/>
          <p:nvPr>
            <p:ph type="body" sz="half" idx="1"/>
          </p:nvPr>
        </p:nvSpPr>
        <p:spPr>
          <a:xfrm>
            <a:off x="1244600" y="2765074"/>
            <a:ext cx="9525000" cy="8521701"/>
          </a:xfrm>
          <a:prstGeom prst="rect">
            <a:avLst/>
          </a:prstGeom>
        </p:spPr>
        <p:txBody>
          <a:bodyPr/>
          <a:lstStyle/>
          <a:p>
            <a:pPr/>
            <a:r>
              <a:t>Pros: lower interest, predictable payments</a:t>
            </a:r>
          </a:p>
          <a:p>
            <a:pPr/>
            <a:r>
              <a:t>Cons: require strong credit and documentation</a:t>
            </a:r>
          </a:p>
          <a:p>
            <a:pPr/>
            <a:r>
              <a:t>Best for: equipment, real estate, expansion projects</a:t>
            </a:r>
          </a:p>
        </p:txBody>
      </p:sp>
      <p:pic>
        <p:nvPicPr>
          <p:cNvPr id="184" name="IMG_4872.jpeg" descr="IMG_487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0303" y="3409950"/>
            <a:ext cx="10922001" cy="6870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Lines of cr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Lines of credit</a:t>
            </a:r>
          </a:p>
        </p:txBody>
      </p:sp>
      <p:sp>
        <p:nvSpPr>
          <p:cNvPr id="187" name="Pros: flexible, only pay interest on what you us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Pros: flexible, only pay interest on what you use</a:t>
            </a:r>
          </a:p>
          <a:p>
            <a:pPr/>
            <a:r>
              <a:t>Cons: can encourage overspending</a:t>
            </a:r>
          </a:p>
          <a:p>
            <a:pPr/>
            <a:r>
              <a:t>Best for: seasonal cash flow gaps, payroll during busy season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Agricultural loa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Agricultural loans</a:t>
            </a:r>
          </a:p>
        </p:txBody>
      </p:sp>
      <p:sp>
        <p:nvSpPr>
          <p:cNvPr id="190" name="Pros: lower down-payment, farmer-friendly term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Pros: lower down-payment, farmer-friendly terms</a:t>
            </a:r>
          </a:p>
          <a:p>
            <a:pPr/>
            <a:r>
              <a:t>Cons: more paperwork, slower approval</a:t>
            </a:r>
          </a:p>
          <a:p>
            <a:pPr/>
            <a:r>
              <a:t>Best for: beginning farmers, land purchases, infrastructure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verse mortg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Reverse mortgages</a:t>
            </a:r>
          </a:p>
        </p:txBody>
      </p:sp>
      <p:sp>
        <p:nvSpPr>
          <p:cNvPr id="193" name="Pros: receive money from home equity without selling the property, no regular payment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Pros: receive money from home equity without selling the property, no regular payments</a:t>
            </a:r>
          </a:p>
          <a:p>
            <a:pPr/>
            <a:r>
              <a:t>Cons: must repay when you move or sell, may outlive term if taken early, interest accumulates the longer you don’t pay</a:t>
            </a:r>
          </a:p>
          <a:p>
            <a:pPr/>
            <a:r>
              <a:t>Best for: age 55+, farm is primary residence, able to pay home ownership-related costs</a:t>
            </a:r>
          </a:p>
        </p:txBody>
      </p:sp>
      <p:pic>
        <p:nvPicPr>
          <p:cNvPr id="194" name="IMG_4890.jpeg" descr="IMG_489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69505" y="2476500"/>
            <a:ext cx="11899901" cy="8763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What do Lenders look for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 Lenders look for?</a:t>
            </a:r>
          </a:p>
        </p:txBody>
      </p:sp>
      <p:sp>
        <p:nvSpPr>
          <p:cNvPr id="197" name="How to qualify for financing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to qualify for financing</a:t>
            </a:r>
          </a:p>
        </p:txBody>
      </p:sp>
      <p:pic>
        <p:nvPicPr>
          <p:cNvPr id="198" name="IMG_4872.jpeg" descr="IMG_487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31000" y="3629879"/>
            <a:ext cx="10922000" cy="6870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Lenders look for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Lenders look for:</a:t>
            </a:r>
          </a:p>
        </p:txBody>
      </p:sp>
      <p:sp>
        <p:nvSpPr>
          <p:cNvPr id="201" name="Good credit score (650+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Good credit score (650+)</a:t>
            </a:r>
          </a:p>
          <a:p>
            <a:pPr/>
            <a:r>
              <a:t>2-3 years of financial records</a:t>
            </a:r>
          </a:p>
          <a:p>
            <a:pPr/>
            <a:r>
              <a:t>Business Plan</a:t>
            </a:r>
          </a:p>
          <a:p>
            <a:pPr/>
            <a:r>
              <a:t>Cash flow projections</a:t>
            </a:r>
          </a:p>
          <a:p>
            <a:pPr/>
            <a:r>
              <a:t>Debt-to-income ratio</a:t>
            </a:r>
          </a:p>
        </p:txBody>
      </p:sp>
      <p:pic>
        <p:nvPicPr>
          <p:cNvPr id="202" name="IMG_4885.jpeg" descr="IMG_488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9779" y="3195920"/>
            <a:ext cx="12973955" cy="84146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i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Tips</a:t>
            </a:r>
          </a:p>
        </p:txBody>
      </p:sp>
      <p:sp>
        <p:nvSpPr>
          <p:cNvPr id="205" name="Start building business credit earl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100" indent="-546100">
              <a:defRPr sz="4600"/>
            </a:pPr>
            <a:r>
              <a:t>Start building business credit early</a:t>
            </a:r>
          </a:p>
          <a:p>
            <a:pPr marL="546100" indent="-546100">
              <a:defRPr sz="4600"/>
            </a:pPr>
            <a:r>
              <a:t>Develop a relationship with your bank </a:t>
            </a:r>
          </a:p>
          <a:p>
            <a:pPr marL="546100" indent="-546100">
              <a:defRPr sz="4600"/>
            </a:pPr>
            <a:r>
              <a:t>Consider working with a financial advisor</a:t>
            </a:r>
          </a:p>
          <a:p>
            <a:pPr marL="546100" indent="-546100">
              <a:defRPr sz="4600"/>
            </a:pPr>
            <a:r>
              <a:t>Use a business chequing account with low/no fees</a:t>
            </a:r>
          </a:p>
          <a:p>
            <a:pPr marL="546100" indent="-546100">
              <a:defRPr sz="4600"/>
            </a:pPr>
            <a:r>
              <a:t>Set up a business credit card and use wisely</a:t>
            </a:r>
          </a:p>
          <a:p>
            <a:pPr marL="546100" indent="-546100">
              <a:defRPr sz="4600"/>
            </a:pPr>
            <a:r>
              <a:t>Pay vendors on time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caling equipment purchase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45770">
              <a:defRPr spc="604" sz="3780"/>
            </a:pPr>
            <a:r>
              <a:t>Scaling equipment purchases </a:t>
            </a:r>
          </a:p>
          <a:p>
            <a:pPr defTabSz="445770">
              <a:defRPr spc="535" sz="3348"/>
            </a:pPr>
          </a:p>
          <a:p>
            <a:pPr defTabSz="445770">
              <a:defRPr spc="535" sz="3348"/>
            </a:pPr>
            <a:r>
              <a:t>early stage</a:t>
            </a:r>
          </a:p>
        </p:txBody>
      </p:sp>
      <p:sp>
        <p:nvSpPr>
          <p:cNvPr id="208" name="Hand harvesting…"/>
          <p:cNvSpPr txBox="1"/>
          <p:nvPr>
            <p:ph type="body" sz="half" idx="1"/>
          </p:nvPr>
        </p:nvSpPr>
        <p:spPr>
          <a:xfrm>
            <a:off x="1244600" y="3248609"/>
            <a:ext cx="9525000" cy="8521701"/>
          </a:xfrm>
          <a:prstGeom prst="rect">
            <a:avLst/>
          </a:prstGeom>
        </p:spPr>
        <p:txBody>
          <a:bodyPr/>
          <a:lstStyle/>
          <a:p>
            <a:pPr/>
            <a:r>
              <a:t>Hand harvesting</a:t>
            </a:r>
          </a:p>
          <a:p>
            <a:pPr/>
            <a:r>
              <a:t>Shared or rented distillation </a:t>
            </a:r>
          </a:p>
          <a:p>
            <a:pPr/>
            <a:r>
              <a:t>Used equipment</a:t>
            </a:r>
          </a:p>
        </p:txBody>
      </p:sp>
      <p:pic>
        <p:nvPicPr>
          <p:cNvPr id="209" name="IMG_4875.jpeg" descr="IMG_487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60602" y="-1"/>
            <a:ext cx="1112548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caling equipment purchase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45770">
              <a:defRPr spc="604" sz="3780"/>
            </a:pPr>
            <a:r>
              <a:t>Scaling equipment purchases</a:t>
            </a:r>
          </a:p>
          <a:p>
            <a:pPr defTabSz="445770">
              <a:defRPr spc="535" sz="3348"/>
            </a:pPr>
          </a:p>
          <a:p>
            <a:pPr defTabSz="445770">
              <a:defRPr spc="535" sz="3348"/>
            </a:pPr>
            <a:r>
              <a:t>Medium stage</a:t>
            </a:r>
          </a:p>
        </p:txBody>
      </p:sp>
      <p:sp>
        <p:nvSpPr>
          <p:cNvPr id="212" name="Mechanical harvester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Mechanical harvesters</a:t>
            </a:r>
          </a:p>
          <a:p>
            <a:pPr/>
            <a:r>
              <a:t>Debudders</a:t>
            </a:r>
          </a:p>
          <a:p>
            <a:pPr/>
            <a:r>
              <a:t>Small distillation equipment</a:t>
            </a:r>
          </a:p>
        </p:txBody>
      </p:sp>
      <p:pic>
        <p:nvPicPr>
          <p:cNvPr id="213" name="IMG_4873.jpeg" descr="IMG_487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93955" y="425091"/>
            <a:ext cx="9032185" cy="76223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G_4876.jpeg" descr="IMG_4876.jpeg"/>
          <p:cNvPicPr>
            <a:picLocks noChangeAspect="1"/>
          </p:cNvPicPr>
          <p:nvPr/>
        </p:nvPicPr>
        <p:blipFill>
          <a:blip r:embed="rId3">
            <a:extLst/>
          </a:blip>
          <a:srcRect l="38224" t="0" r="0" b="2627"/>
          <a:stretch>
            <a:fillRect/>
          </a:stretch>
        </p:blipFill>
        <p:spPr>
          <a:xfrm>
            <a:off x="10477870" y="6676525"/>
            <a:ext cx="5991062" cy="59739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caling equipment purchase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45770">
              <a:defRPr spc="604" sz="3780"/>
            </a:pPr>
            <a:r>
              <a:t>Scaling equipment purchases</a:t>
            </a:r>
          </a:p>
          <a:p>
            <a:pPr defTabSz="445770">
              <a:defRPr spc="535" sz="3348"/>
            </a:pPr>
          </a:p>
          <a:p>
            <a:pPr defTabSz="445770">
              <a:defRPr spc="535" sz="3348"/>
            </a:pPr>
            <a:r>
              <a:t>Large stage</a:t>
            </a:r>
          </a:p>
        </p:txBody>
      </p:sp>
      <p:sp>
        <p:nvSpPr>
          <p:cNvPr id="217" name="High-capacity harvester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High-capacity harvesters</a:t>
            </a:r>
          </a:p>
          <a:p>
            <a:pPr/>
            <a:r>
              <a:t>In-house large distillation and packaging equipment</a:t>
            </a:r>
          </a:p>
        </p:txBody>
      </p:sp>
      <p:pic>
        <p:nvPicPr>
          <p:cNvPr id="218" name="IMG_4874.jpeg" descr="IMG_487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08282" y="-1"/>
            <a:ext cx="10388082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Buying equipment ti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Buying equipment tips</a:t>
            </a:r>
          </a:p>
        </p:txBody>
      </p:sp>
      <p:sp>
        <p:nvSpPr>
          <p:cNvPr id="221" name="Buy used first when possibl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Buy used first when possible</a:t>
            </a:r>
          </a:p>
          <a:p>
            <a:pPr/>
            <a:r>
              <a:t>Compare labour savings vs. loan payment</a:t>
            </a:r>
          </a:p>
          <a:p>
            <a:pPr/>
            <a:r>
              <a:t>Lease = flexibility</a:t>
            </a:r>
          </a:p>
          <a:p>
            <a:pPr/>
            <a:r>
              <a:t>Buy = long-term savings</a:t>
            </a:r>
          </a:p>
          <a:p>
            <a:pPr/>
            <a:r>
              <a:t>Scheduled maintenance to protect investment</a:t>
            </a:r>
          </a:p>
        </p:txBody>
      </p:sp>
      <p:pic>
        <p:nvPicPr>
          <p:cNvPr id="222" name="920814CB-FA92-4F9B-A939-48948DA524F5.jpeg" descr="920814CB-FA92-4F9B-A939-48948DA524F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32708" y="-1"/>
            <a:ext cx="113577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Renting vs buy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Renting vs buying</a:t>
            </a:r>
          </a:p>
        </p:txBody>
      </p:sp>
      <p:sp>
        <p:nvSpPr>
          <p:cNvPr id="225" name="Retail store expansion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Retail store expansion</a:t>
            </a:r>
          </a:p>
        </p:txBody>
      </p:sp>
      <p:pic>
        <p:nvPicPr>
          <p:cNvPr id="226" name="IMG_4877.jpg" descr="IMG_487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16657" y="3478468"/>
            <a:ext cx="14287501" cy="8509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Rent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Renting</a:t>
            </a:r>
          </a:p>
        </p:txBody>
      </p:sp>
      <p:sp>
        <p:nvSpPr>
          <p:cNvPr id="229" name="Pros: lower up-front cost, flexibility, faster entr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Pros: lower up-front cost, flexibility, faster entry</a:t>
            </a:r>
          </a:p>
          <a:p>
            <a:pPr/>
            <a:r>
              <a:t>Cons: no equity, rent increases, less control</a:t>
            </a:r>
          </a:p>
          <a:p>
            <a:pPr/>
            <a:r>
              <a:t>Best for: testing a new market, medium-scale farms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Buy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Buying</a:t>
            </a:r>
          </a:p>
        </p:txBody>
      </p:sp>
      <p:sp>
        <p:nvSpPr>
          <p:cNvPr id="232" name="Pros: builds equity, stable monthly payments, property appreciation…"/>
          <p:cNvSpPr txBox="1"/>
          <p:nvPr>
            <p:ph type="body" idx="1"/>
          </p:nvPr>
        </p:nvSpPr>
        <p:spPr>
          <a:xfrm>
            <a:off x="1231900" y="2857500"/>
            <a:ext cx="21907500" cy="9448800"/>
          </a:xfrm>
          <a:prstGeom prst="rect">
            <a:avLst/>
          </a:prstGeom>
        </p:spPr>
        <p:txBody>
          <a:bodyPr/>
          <a:lstStyle/>
          <a:p>
            <a:pPr/>
            <a:r>
              <a:t>Pros: builds equity, stable monthly payments, property appreciation</a:t>
            </a:r>
          </a:p>
          <a:p>
            <a:pPr/>
            <a:r>
              <a:t>Cons: large down-payment, maintenance responsibility</a:t>
            </a:r>
          </a:p>
          <a:p>
            <a:pPr/>
            <a:r>
              <a:t>Best for: established farms, long-term retail strategy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ips for commercial real es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01675">
              <a:defRPr spc="843" sz="5270"/>
            </a:lvl1pPr>
          </a:lstStyle>
          <a:p>
            <a:pPr/>
            <a:r>
              <a:t>Tips for commercial real estate</a:t>
            </a:r>
          </a:p>
        </p:txBody>
      </p:sp>
      <p:sp>
        <p:nvSpPr>
          <p:cNvPr id="235" name="Location matters more than size…"/>
          <p:cNvSpPr txBox="1"/>
          <p:nvPr>
            <p:ph type="body" sz="half" idx="1"/>
          </p:nvPr>
        </p:nvSpPr>
        <p:spPr>
          <a:xfrm>
            <a:off x="761064" y="3301010"/>
            <a:ext cx="9525001" cy="8521701"/>
          </a:xfrm>
          <a:prstGeom prst="rect">
            <a:avLst/>
          </a:prstGeom>
        </p:spPr>
        <p:txBody>
          <a:bodyPr/>
          <a:lstStyle/>
          <a:p>
            <a:pPr/>
            <a:r>
              <a:t>Location matters more than size</a:t>
            </a:r>
          </a:p>
          <a:p>
            <a:pPr/>
            <a:r>
              <a:t>Look for: foot traffic and visibility, parking</a:t>
            </a:r>
          </a:p>
          <a:p>
            <a:pPr/>
            <a:r>
              <a:t>Understand zoning and rules</a:t>
            </a:r>
          </a:p>
          <a:p>
            <a:pPr/>
            <a:r>
              <a:t>Startup costs</a:t>
            </a:r>
          </a:p>
          <a:p>
            <a:pPr/>
            <a:r>
              <a:t>Complimentary businesses</a:t>
            </a:r>
          </a:p>
          <a:p>
            <a:pPr/>
            <a:r>
              <a:t>Plan for expansion space</a:t>
            </a:r>
          </a:p>
        </p:txBody>
      </p:sp>
      <p:pic>
        <p:nvPicPr>
          <p:cNvPr id="236" name="IMG_4877.jpg" descr="IMG_487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05960" y="3345684"/>
            <a:ext cx="13329268" cy="79383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reating a successful retail sto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35634">
              <a:defRPr spc="763" sz="4774"/>
            </a:lvl1pPr>
          </a:lstStyle>
          <a:p>
            <a:pPr/>
            <a:r>
              <a:t>Creating a successful retail store</a:t>
            </a:r>
          </a:p>
        </p:txBody>
      </p:sp>
      <p:sp>
        <p:nvSpPr>
          <p:cNvPr id="239" name="Focus on the experience, not just products…"/>
          <p:cNvSpPr txBox="1"/>
          <p:nvPr>
            <p:ph type="body" sz="half" idx="1"/>
          </p:nvPr>
        </p:nvSpPr>
        <p:spPr>
          <a:xfrm>
            <a:off x="1244600" y="3156507"/>
            <a:ext cx="9525000" cy="8521701"/>
          </a:xfrm>
          <a:prstGeom prst="rect">
            <a:avLst/>
          </a:prstGeom>
        </p:spPr>
        <p:txBody>
          <a:bodyPr/>
          <a:lstStyle/>
          <a:p>
            <a:pPr/>
            <a:r>
              <a:t>Focus on the experience, not just products</a:t>
            </a:r>
          </a:p>
          <a:p>
            <a:pPr/>
            <a:r>
              <a:t>Tell your farm story</a:t>
            </a:r>
          </a:p>
          <a:p>
            <a:pPr/>
            <a:r>
              <a:t>Offer workshops </a:t>
            </a:r>
          </a:p>
          <a:p>
            <a:pPr/>
            <a:r>
              <a:t>Regular events</a:t>
            </a:r>
          </a:p>
          <a:p>
            <a:pPr/>
            <a:r>
              <a:t>Upsell with gift sets</a:t>
            </a:r>
          </a:p>
          <a:p>
            <a:pPr/>
            <a:r>
              <a:t>Train staff on product education</a:t>
            </a:r>
          </a:p>
        </p:txBody>
      </p:sp>
      <p:pic>
        <p:nvPicPr>
          <p:cNvPr id="240" name="IMG_4276.jpeg" descr="IMG_427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83299" y="-12700"/>
            <a:ext cx="13061793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Agritourism - why it work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Agritourism - why it works</a:t>
            </a:r>
          </a:p>
        </p:txBody>
      </p:sp>
      <p:sp>
        <p:nvSpPr>
          <p:cNvPr id="243" name="High-margin revenu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High-margin revenue</a:t>
            </a:r>
          </a:p>
          <a:p>
            <a:pPr/>
            <a:r>
              <a:t>Builds brand loyalty</a:t>
            </a:r>
          </a:p>
          <a:p>
            <a:pPr/>
            <a:r>
              <a:t>Drives retail sales</a:t>
            </a:r>
          </a:p>
          <a:p>
            <a:pPr/>
            <a:r>
              <a:t>Seasonal flexibility</a:t>
            </a:r>
          </a:p>
          <a:p>
            <a:pPr/>
            <a:r>
              <a:t>Try: U-Pick, Farm Tours, Photo Sessions, Classes and Workshops</a:t>
            </a:r>
          </a:p>
        </p:txBody>
      </p:sp>
      <p:pic>
        <p:nvPicPr>
          <p:cNvPr id="244" name="IMG_4333.jpeg" descr="IMG_433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88470" y="1962865"/>
            <a:ext cx="13019825" cy="97648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Hiring employee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Hiring employees</a:t>
            </a:r>
          </a:p>
          <a:p>
            <a:pPr/>
            <a:r>
              <a:t>Stage 1</a:t>
            </a:r>
          </a:p>
        </p:txBody>
      </p:sp>
      <p:sp>
        <p:nvSpPr>
          <p:cNvPr id="247" name="Volunteers (students, mature gardeners)…"/>
          <p:cNvSpPr txBox="1"/>
          <p:nvPr>
            <p:ph type="body" sz="half" idx="1"/>
          </p:nvPr>
        </p:nvSpPr>
        <p:spPr>
          <a:xfrm>
            <a:off x="1613007" y="2584450"/>
            <a:ext cx="9525001" cy="8521700"/>
          </a:xfrm>
          <a:prstGeom prst="rect">
            <a:avLst/>
          </a:prstGeom>
        </p:spPr>
        <p:txBody>
          <a:bodyPr/>
          <a:lstStyle/>
          <a:p>
            <a:pPr/>
            <a:r>
              <a:t>Volunteers (students, mature gardeners)</a:t>
            </a:r>
          </a:p>
          <a:p>
            <a:pPr/>
            <a:r>
              <a:t>Part-time seasonal</a:t>
            </a:r>
          </a:p>
          <a:p>
            <a:pPr/>
            <a:r>
              <a:t>Minimize payroll costs</a:t>
            </a:r>
          </a:p>
        </p:txBody>
      </p:sp>
      <p:pic>
        <p:nvPicPr>
          <p:cNvPr id="248" name="IMG_4875.jpeg" descr="IMG_487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38251" y="3091447"/>
            <a:ext cx="10133186" cy="73053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Hiring employee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Hiring employees</a:t>
            </a:r>
          </a:p>
          <a:p>
            <a:pPr/>
            <a:r>
              <a:t>Stage 2</a:t>
            </a:r>
          </a:p>
        </p:txBody>
      </p:sp>
      <p:sp>
        <p:nvSpPr>
          <p:cNvPr id="251" name="Seasonal help, part-time…"/>
          <p:cNvSpPr txBox="1"/>
          <p:nvPr>
            <p:ph type="body" sz="half" idx="1"/>
          </p:nvPr>
        </p:nvSpPr>
        <p:spPr>
          <a:xfrm>
            <a:off x="1244600" y="3018354"/>
            <a:ext cx="9525000" cy="8521701"/>
          </a:xfrm>
          <a:prstGeom prst="rect">
            <a:avLst/>
          </a:prstGeom>
        </p:spPr>
        <p:txBody>
          <a:bodyPr/>
          <a:lstStyle/>
          <a:p>
            <a:pPr/>
            <a:r>
              <a:t>Seasonal help, part-time</a:t>
            </a:r>
          </a:p>
          <a:p>
            <a:pPr/>
            <a:r>
              <a:t>Retail and harvest support</a:t>
            </a:r>
          </a:p>
          <a:p>
            <a:pPr/>
            <a:r>
              <a:t>Flexible scheduling</a:t>
            </a:r>
          </a:p>
          <a:p>
            <a:pPr/>
            <a:r>
              <a:t>Cross-training</a:t>
            </a:r>
          </a:p>
        </p:txBody>
      </p:sp>
      <p:pic>
        <p:nvPicPr>
          <p:cNvPr id="252" name="IMG_1716.jpeg" descr="IMG_171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52262" y="-1"/>
            <a:ext cx="10287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HIRING EMPLOYEE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HIRING EMPLOYEES</a:t>
            </a:r>
          </a:p>
          <a:p>
            <a:pPr/>
            <a:r>
              <a:t>STAGE 3 + 4</a:t>
            </a:r>
          </a:p>
        </p:txBody>
      </p:sp>
      <p:sp>
        <p:nvSpPr>
          <p:cNvPr id="255" name="Stage 3…"/>
          <p:cNvSpPr txBox="1"/>
          <p:nvPr>
            <p:ph type="body" sz="half" idx="1"/>
          </p:nvPr>
        </p:nvSpPr>
        <p:spPr>
          <a:xfrm>
            <a:off x="1636033" y="3597571"/>
            <a:ext cx="9525001" cy="8521701"/>
          </a:xfrm>
          <a:prstGeom prst="rect">
            <a:avLst/>
          </a:prstGeom>
        </p:spPr>
        <p:txBody>
          <a:bodyPr/>
          <a:lstStyle/>
          <a:p>
            <a:pPr marL="0" indent="0" defTabSz="709930">
              <a:spcBef>
                <a:spcPts val="3800"/>
              </a:spcBef>
              <a:buClrTx/>
              <a:buSzTx/>
              <a:buNone/>
              <a:defRPr sz="3612"/>
            </a:pPr>
            <a:r>
              <a:t>Stage 3</a:t>
            </a:r>
          </a:p>
          <a:p>
            <a:pPr marL="469645" indent="-469645" defTabSz="709930">
              <a:spcBef>
                <a:spcPts val="3800"/>
              </a:spcBef>
              <a:defRPr sz="3612"/>
            </a:pPr>
            <a:r>
              <a:t>Full-time seasonal</a:t>
            </a:r>
          </a:p>
          <a:p>
            <a:pPr marL="469645" indent="-469645" defTabSz="709930">
              <a:spcBef>
                <a:spcPts val="3800"/>
              </a:spcBef>
              <a:defRPr sz="3612"/>
            </a:pPr>
            <a:r>
              <a:t>Retail managers in peak season</a:t>
            </a:r>
          </a:p>
          <a:p>
            <a:pPr marL="469645" indent="-469645" defTabSz="709930">
              <a:spcBef>
                <a:spcPts val="3800"/>
              </a:spcBef>
              <a:defRPr sz="3612"/>
            </a:pPr>
          </a:p>
          <a:p>
            <a:pPr marL="0" indent="0" defTabSz="709930">
              <a:spcBef>
                <a:spcPts val="3800"/>
              </a:spcBef>
              <a:buClrTx/>
              <a:buSzTx/>
              <a:buNone/>
              <a:defRPr sz="3612"/>
            </a:pPr>
            <a:r>
              <a:t>Stage 4</a:t>
            </a:r>
          </a:p>
          <a:p>
            <a:pPr marL="469645" indent="-469645" defTabSz="709930">
              <a:spcBef>
                <a:spcPts val="3800"/>
              </a:spcBef>
              <a:defRPr sz="3612"/>
            </a:pPr>
            <a:r>
              <a:t>Full-time, year-round</a:t>
            </a:r>
          </a:p>
          <a:p>
            <a:pPr marL="469645" indent="-469645" defTabSz="709930">
              <a:spcBef>
                <a:spcPts val="3800"/>
              </a:spcBef>
              <a:defRPr sz="3612"/>
            </a:pPr>
            <a:r>
              <a:t>Retail Manager</a:t>
            </a:r>
          </a:p>
          <a:p>
            <a:pPr marL="469645" indent="-469645" defTabSz="709930">
              <a:spcBef>
                <a:spcPts val="3800"/>
              </a:spcBef>
              <a:defRPr sz="3612"/>
            </a:pPr>
            <a:r>
              <a:t>Farm Lead</a:t>
            </a:r>
          </a:p>
        </p:txBody>
      </p:sp>
      <p:pic>
        <p:nvPicPr>
          <p:cNvPr id="256" name="IMG_4884.jpeg" descr="IMG_488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97102" y="1623308"/>
            <a:ext cx="8002370" cy="99776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Managing labour costs wisel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Managing labour costs wisely</a:t>
            </a:r>
          </a:p>
        </p:txBody>
      </p:sp>
      <p:sp>
        <p:nvSpPr>
          <p:cNvPr id="259" name="Track labour cos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Track labour costs</a:t>
            </a:r>
          </a:p>
          <a:p>
            <a:pPr/>
            <a:r>
              <a:t>Cross-train employees</a:t>
            </a:r>
          </a:p>
          <a:p>
            <a:pPr/>
            <a:r>
              <a:t>Use seasonal contracts </a:t>
            </a:r>
          </a:p>
          <a:p>
            <a:pPr/>
            <a:r>
              <a:t>Invest in labour-saving equipment</a:t>
            </a:r>
          </a:p>
          <a:p>
            <a:pPr/>
            <a:r>
              <a:t>Build a strong workplace culture to reduce turnover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Key growth princip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Key growth principles</a:t>
            </a:r>
          </a:p>
        </p:txBody>
      </p:sp>
      <p:sp>
        <p:nvSpPr>
          <p:cNvPr id="262" name="Plan 3-5 years ahea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Plan 3-5 years ahead </a:t>
            </a:r>
          </a:p>
          <a:p>
            <a:pPr/>
            <a:r>
              <a:t>Scale business, not just acreage </a:t>
            </a:r>
          </a:p>
          <a:p>
            <a:pPr/>
            <a:r>
              <a:t>Grow revenue before growing expenses</a:t>
            </a:r>
          </a:p>
          <a:p>
            <a:pPr/>
            <a:r>
              <a:t> Protect cash flow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For financial prosper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financial prosperity</a:t>
            </a:r>
          </a:p>
        </p:txBody>
      </p:sp>
      <p:sp>
        <p:nvSpPr>
          <p:cNvPr id="265" name="Final Takeaways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Final Takeaways</a:t>
            </a:r>
          </a:p>
        </p:txBody>
      </p:sp>
      <p:pic>
        <p:nvPicPr>
          <p:cNvPr id="266" name="IMG_4813.heic" descr="IMG_4813.heic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10023" y="2911113"/>
            <a:ext cx="14160912" cy="106206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Final takeaway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Final takeaways</a:t>
            </a:r>
          </a:p>
        </p:txBody>
      </p:sp>
      <p:sp>
        <p:nvSpPr>
          <p:cNvPr id="269" name="Sustainable growth beats fast growth…"/>
          <p:cNvSpPr txBox="1"/>
          <p:nvPr>
            <p:ph type="body" idx="1"/>
          </p:nvPr>
        </p:nvSpPr>
        <p:spPr>
          <a:xfrm>
            <a:off x="1692409" y="2844800"/>
            <a:ext cx="21907501" cy="9448800"/>
          </a:xfrm>
          <a:prstGeom prst="rect">
            <a:avLst/>
          </a:prstGeom>
        </p:spPr>
        <p:txBody>
          <a:bodyPr/>
          <a:lstStyle/>
          <a:p>
            <a:pPr/>
            <a:r>
              <a:t>Sustainable growth beats fast growth</a:t>
            </a:r>
          </a:p>
          <a:p>
            <a:pPr/>
            <a:r>
              <a:t>Use debt strategically</a:t>
            </a:r>
          </a:p>
          <a:p>
            <a:pPr/>
            <a:r>
              <a:t>Invest in efficiency</a:t>
            </a:r>
          </a:p>
          <a:p>
            <a:pPr/>
            <a:r>
              <a:t>Build your team gradually and intentionally</a:t>
            </a:r>
          </a:p>
          <a:p>
            <a:pPr/>
            <a:r>
              <a:t>Create memorable customer experiences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re your next steps!"/>
          <p:cNvSpPr txBox="1"/>
          <p:nvPr>
            <p:ph type="title"/>
          </p:nvPr>
        </p:nvSpPr>
        <p:spPr>
          <a:xfrm>
            <a:off x="1416103" y="4633269"/>
            <a:ext cx="21907501" cy="2990293"/>
          </a:xfrm>
          <a:prstGeom prst="rect">
            <a:avLst/>
          </a:prstGeom>
        </p:spPr>
        <p:txBody>
          <a:bodyPr/>
          <a:lstStyle/>
          <a:p>
            <a:pPr defTabSz="528319">
              <a:defRPr spc="880" sz="5503"/>
            </a:pPr>
          </a:p>
          <a:p>
            <a:pPr defTabSz="528319">
              <a:defRPr spc="880" sz="5503"/>
            </a:pPr>
          </a:p>
          <a:p>
            <a:pPr defTabSz="528319">
              <a:defRPr spc="880" sz="5503"/>
            </a:pPr>
            <a:r>
              <a:t>Share your next steps!  </a:t>
            </a:r>
          </a:p>
        </p:txBody>
      </p:sp>
      <p:sp>
        <p:nvSpPr>
          <p:cNvPr id="272" name="Thank you"/>
          <p:cNvSpPr txBox="1"/>
          <p:nvPr>
            <p:ph type="body" sz="quarter" idx="1"/>
          </p:nvPr>
        </p:nvSpPr>
        <p:spPr>
          <a:xfrm>
            <a:off x="1416103" y="4152324"/>
            <a:ext cx="21907501" cy="1305457"/>
          </a:xfrm>
          <a:prstGeom prst="rect">
            <a:avLst/>
          </a:prstGeom>
        </p:spPr>
        <p:txBody>
          <a:bodyPr/>
          <a:lstStyle>
            <a:lvl1pPr defTabSz="569594">
              <a:defRPr spc="1104" sz="6900"/>
            </a:lvl1pPr>
          </a:lstStyle>
          <a:p>
            <a:pPr/>
            <a:r>
              <a:t>Thank you</a:t>
            </a:r>
          </a:p>
        </p:txBody>
      </p:sp>
      <p:pic>
        <p:nvPicPr>
          <p:cNvPr id="273" name="IMG_9808.jpeg" descr="IMG_980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02379" y="1401274"/>
            <a:ext cx="7934925" cy="105798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450000"/>
            <a:satOff val="-18071"/>
            <a:lumOff val="-1460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512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450000"/>
            <a:satOff val="-18071"/>
            <a:lumOff val="-1460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512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